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1"/>
  </p:sldMasterIdLst>
  <p:notesMasterIdLst>
    <p:notesMasterId r:id="rId9"/>
  </p:notesMasterIdLst>
  <p:sldIdLst>
    <p:sldId id="367" r:id="rId2"/>
    <p:sldId id="368" r:id="rId3"/>
    <p:sldId id="369" r:id="rId4"/>
    <p:sldId id="370" r:id="rId5"/>
    <p:sldId id="371" r:id="rId6"/>
    <p:sldId id="372" r:id="rId7"/>
    <p:sldId id="373" r:id="rId8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676" autoAdjust="0"/>
    <p:restoredTop sz="94737" autoAdjust="0"/>
  </p:normalViewPr>
  <p:slideViewPr>
    <p:cSldViewPr>
      <p:cViewPr>
        <p:scale>
          <a:sx n="80" d="100"/>
          <a:sy n="80" d="100"/>
        </p:scale>
        <p:origin x="-10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7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932F49-E0F5-4653-B0DB-9E9606B82A01}" type="datetimeFigureOut">
              <a:rPr lang="ar-EG"/>
              <a:pPr>
                <a:defRPr/>
              </a:pPr>
              <a:t>08/09/1444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1B029E-43E0-497D-89F4-B97ECBE7C52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DFE1-2860-4D31-AF58-B5565F25325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FE48-04DC-49CE-A19D-16687BF4BA68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7B648-F727-4612-BF17-B89B7B92B0A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8DCA6-60EC-4B85-A14C-B9DA19D002DF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5E52-20D3-407B-889E-5DE0AE633A0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99D6-C1A5-4A6F-A0CD-DE4DF1E53FD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03249-EBEB-4FCB-BEE5-445D28B83867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3D781-259D-4BCB-8B7A-19305D8A6314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B5812-BA30-44FA-8922-1AD94F306428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4618-A0F8-48F0-85CA-A4CCA1C194D5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9B95-CC7F-43F4-B58A-C5A02E63A637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2414E4-7173-4FBF-86D0-CA03E2D53A0C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hf sldNum="0" hdr="0" ftr="0" dt="0"/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/>
          <a:lstStyle/>
          <a:p>
            <a:r>
              <a:rPr lang="ar-IQ" sz="2000" dirty="0" smtClean="0">
                <a:solidFill>
                  <a:srgbClr val="0070C0"/>
                </a:solidFill>
              </a:rPr>
              <a:t>رتبة ثنائية </a:t>
            </a:r>
            <a:r>
              <a:rPr lang="ar-IQ" sz="2000" dirty="0" err="1" smtClean="0">
                <a:solidFill>
                  <a:srgbClr val="0070C0"/>
                </a:solidFill>
              </a:rPr>
              <a:t>الاجنحة</a:t>
            </a:r>
            <a:r>
              <a:rPr lang="ar-IQ" sz="2000" dirty="0" smtClean="0">
                <a:solidFill>
                  <a:srgbClr val="0070C0"/>
                </a:solidFill>
              </a:rPr>
              <a:t> :-</a:t>
            </a:r>
            <a:r>
              <a:rPr lang="en-US" sz="2000" dirty="0" smtClean="0">
                <a:solidFill>
                  <a:srgbClr val="0070C0"/>
                </a:solidFill>
              </a:rPr>
              <a:t>Order :- </a:t>
            </a:r>
            <a:r>
              <a:rPr lang="en-US" sz="2000" dirty="0" err="1" smtClean="0">
                <a:solidFill>
                  <a:srgbClr val="0070C0"/>
                </a:solidFill>
              </a:rPr>
              <a:t>Diptera</a:t>
            </a:r>
            <a:r>
              <a:rPr lang="en-US" sz="2000" dirty="0" smtClean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ar-IQ" sz="2000" dirty="0" smtClean="0"/>
              <a:t>وتقسم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ثلاث </a:t>
            </a:r>
            <a:r>
              <a:rPr lang="ar-IQ" sz="2000" dirty="0" err="1" smtClean="0"/>
              <a:t>اقسام</a:t>
            </a:r>
            <a:r>
              <a:rPr lang="ar-IQ" sz="2000" dirty="0" smtClean="0"/>
              <a:t> تحت رتبة :-</a:t>
            </a:r>
          </a:p>
          <a:p>
            <a:r>
              <a:rPr lang="ar-IQ" sz="2000" dirty="0" smtClean="0"/>
              <a:t>1- طويلة قرون الاستشعار:- </a:t>
            </a:r>
            <a:r>
              <a:rPr lang="en-US" sz="2000" dirty="0" smtClean="0"/>
              <a:t>1- Sub order :- </a:t>
            </a:r>
            <a:r>
              <a:rPr lang="en-US" sz="2000" dirty="0" err="1" smtClean="0"/>
              <a:t>Nematocera</a:t>
            </a:r>
            <a:r>
              <a:rPr lang="en-US" sz="2000" dirty="0" smtClean="0"/>
              <a:t>                                            </a:t>
            </a:r>
            <a:r>
              <a:rPr lang="ar-IQ" sz="2000" dirty="0" smtClean="0"/>
              <a:t>وتضم البعوض </a:t>
            </a:r>
          </a:p>
          <a:p>
            <a:r>
              <a:rPr lang="ar-IQ" sz="2000" dirty="0" smtClean="0"/>
              <a:t>2- قصيرة قرون الاستشعار(</a:t>
            </a:r>
            <a:r>
              <a:rPr lang="ar-IQ" sz="2000" dirty="0" err="1" smtClean="0"/>
              <a:t>المخرازية</a:t>
            </a:r>
            <a:r>
              <a:rPr lang="ar-IQ" sz="2000" dirty="0" smtClean="0"/>
              <a:t> ) :-</a:t>
            </a:r>
            <a:r>
              <a:rPr lang="en-US" sz="2000" dirty="0" smtClean="0"/>
              <a:t>2- Sub order :- </a:t>
            </a:r>
            <a:r>
              <a:rPr lang="en-US" sz="2000" dirty="0" err="1" smtClean="0"/>
              <a:t>Brachycera</a:t>
            </a:r>
            <a:r>
              <a:rPr lang="en-US" sz="2000" dirty="0" smtClean="0"/>
              <a:t>                               </a:t>
            </a:r>
            <a:r>
              <a:rPr lang="ar-IQ" sz="2000" dirty="0" smtClean="0"/>
              <a:t>تضم ذبابة الخيل</a:t>
            </a:r>
            <a:r>
              <a:rPr lang="en-US" sz="2000" dirty="0" smtClean="0"/>
              <a:t>   </a:t>
            </a:r>
          </a:p>
          <a:p>
            <a:r>
              <a:rPr lang="ar-IQ" sz="2000" dirty="0" smtClean="0"/>
              <a:t>3-</a:t>
            </a:r>
            <a:r>
              <a:rPr lang="en-US" sz="2000" dirty="0" smtClean="0"/>
              <a:t>  </a:t>
            </a:r>
            <a:r>
              <a:rPr lang="ar-IQ" sz="2000" dirty="0" smtClean="0"/>
              <a:t>قصيرة قرون الاستشعار(</a:t>
            </a:r>
            <a:r>
              <a:rPr lang="ar-IQ" sz="2000" dirty="0" err="1" smtClean="0"/>
              <a:t>الارستية</a:t>
            </a:r>
            <a:r>
              <a:rPr lang="ar-IQ" sz="2000" dirty="0" smtClean="0"/>
              <a:t> ) :- </a:t>
            </a:r>
            <a:r>
              <a:rPr lang="en-US" sz="2000" dirty="0" smtClean="0"/>
              <a:t>3- Sub order :- </a:t>
            </a:r>
            <a:r>
              <a:rPr lang="en-US" sz="2000" dirty="0" err="1" smtClean="0"/>
              <a:t>Cychlorrapha</a:t>
            </a:r>
            <a:r>
              <a:rPr lang="en-US" sz="2000" dirty="0" smtClean="0"/>
              <a:t>                        </a:t>
            </a:r>
            <a:r>
              <a:rPr lang="ar-IQ" sz="2000" dirty="0" smtClean="0"/>
              <a:t>تضم الذباب المنزلي</a:t>
            </a:r>
          </a:p>
          <a:p>
            <a:r>
              <a:rPr lang="en-US" sz="2000" dirty="0" smtClean="0"/>
              <a:t>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/>
          <a:lstStyle/>
          <a:p>
            <a:r>
              <a:rPr lang="ar-IQ" sz="2000" dirty="0" smtClean="0"/>
              <a:t>1</a:t>
            </a:r>
            <a:r>
              <a:rPr lang="ar-IQ" sz="2000" dirty="0" smtClean="0">
                <a:solidFill>
                  <a:srgbClr val="00B050"/>
                </a:solidFill>
              </a:rPr>
              <a:t>- طويلة قرون الاستشعار:- </a:t>
            </a:r>
            <a:r>
              <a:rPr lang="en-US" sz="2000" dirty="0" smtClean="0">
                <a:solidFill>
                  <a:srgbClr val="00B050"/>
                </a:solidFill>
              </a:rPr>
              <a:t>1- Sub order :- </a:t>
            </a:r>
            <a:r>
              <a:rPr lang="en-US" sz="2000" dirty="0" err="1" smtClean="0">
                <a:solidFill>
                  <a:srgbClr val="00B050"/>
                </a:solidFill>
              </a:rPr>
              <a:t>Nematocera</a:t>
            </a:r>
            <a:r>
              <a:rPr lang="en-US" sz="2000" dirty="0" smtClean="0">
                <a:solidFill>
                  <a:srgbClr val="00B050"/>
                </a:solidFill>
              </a:rPr>
              <a:t>                                            </a:t>
            </a:r>
            <a:r>
              <a:rPr lang="ar-IQ" sz="2000" dirty="0" smtClean="0">
                <a:solidFill>
                  <a:srgbClr val="FF0000"/>
                </a:solidFill>
              </a:rPr>
              <a:t>وتضم البعوض </a:t>
            </a:r>
          </a:p>
          <a:p>
            <a:r>
              <a:rPr lang="ar-IQ" sz="2000" dirty="0" smtClean="0"/>
              <a:t>الصفات العامة للبعوض :-</a:t>
            </a:r>
          </a:p>
          <a:p>
            <a:r>
              <a:rPr lang="ar-IQ" sz="2000" dirty="0" smtClean="0"/>
              <a:t>1- يمتلك زوج واحد من </a:t>
            </a:r>
            <a:r>
              <a:rPr lang="ar-IQ" sz="2000" dirty="0" err="1" smtClean="0"/>
              <a:t>الاجنحة</a:t>
            </a:r>
            <a:r>
              <a:rPr lang="ar-IQ" sz="2000" dirty="0" smtClean="0"/>
              <a:t> </a:t>
            </a:r>
            <a:r>
              <a:rPr lang="ar-IQ" sz="2000" dirty="0" err="1" smtClean="0"/>
              <a:t>اما</a:t>
            </a:r>
            <a:r>
              <a:rPr lang="ar-IQ" sz="2000" dirty="0" smtClean="0"/>
              <a:t> الزوج الثاني </a:t>
            </a:r>
            <a:r>
              <a:rPr lang="ar-IQ" sz="2000" dirty="0" err="1" smtClean="0"/>
              <a:t>متحورالى</a:t>
            </a:r>
            <a:r>
              <a:rPr lang="ar-IQ" sz="2000" dirty="0" smtClean="0"/>
              <a:t> دبوس التوازن .</a:t>
            </a:r>
          </a:p>
          <a:p>
            <a:r>
              <a:rPr lang="ar-IQ" sz="2000" dirty="0" smtClean="0"/>
              <a:t>2-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كروي الشكل ويحتوي على زوج من العيون المركبة تكون كلوية الشكل .</a:t>
            </a:r>
          </a:p>
          <a:p>
            <a:r>
              <a:rPr lang="ar-IQ" sz="2000" dirty="0" smtClean="0"/>
              <a:t>3- تحتوي على زوج من قرون الاستشعار </a:t>
            </a:r>
            <a:r>
              <a:rPr lang="ar-IQ" sz="2000" dirty="0" err="1" smtClean="0"/>
              <a:t>اما</a:t>
            </a:r>
            <a:r>
              <a:rPr lang="ar-IQ" sz="2000" dirty="0" smtClean="0"/>
              <a:t> ريشي بسيط </a:t>
            </a:r>
            <a:r>
              <a:rPr lang="ar-IQ" sz="2000" dirty="0" err="1" smtClean="0"/>
              <a:t>او</a:t>
            </a:r>
            <a:r>
              <a:rPr lang="ar-IQ" sz="2000" dirty="0" smtClean="0"/>
              <a:t> مركب .</a:t>
            </a:r>
          </a:p>
          <a:p>
            <a:r>
              <a:rPr lang="ar-IQ" sz="2000" dirty="0" smtClean="0"/>
              <a:t>4- وجود زوج من الملامس الفكية قد تكون طويلة </a:t>
            </a:r>
            <a:r>
              <a:rPr lang="ar-IQ" sz="2000" dirty="0" err="1" smtClean="0"/>
              <a:t>او</a:t>
            </a:r>
            <a:r>
              <a:rPr lang="ar-IQ" sz="2000" dirty="0" smtClean="0"/>
              <a:t> قصيرة حسب النوع .</a:t>
            </a:r>
          </a:p>
          <a:p>
            <a:r>
              <a:rPr lang="ar-IQ" sz="2000" dirty="0" smtClean="0"/>
              <a:t>5- </a:t>
            </a:r>
            <a:r>
              <a:rPr lang="ar-IQ" sz="2000" dirty="0" err="1" smtClean="0"/>
              <a:t>اجزاء</a:t>
            </a:r>
            <a:r>
              <a:rPr lang="ar-IQ" sz="2000" dirty="0" smtClean="0"/>
              <a:t> الفم من النوع الثاقب الماص في </a:t>
            </a:r>
            <a:r>
              <a:rPr lang="ar-IQ" sz="2000" dirty="0" err="1" smtClean="0"/>
              <a:t>الانثى</a:t>
            </a:r>
            <a:r>
              <a:rPr lang="ar-IQ" sz="2000" dirty="0" smtClean="0"/>
              <a:t> والماص في الذكر .</a:t>
            </a:r>
          </a:p>
          <a:p>
            <a:r>
              <a:rPr lang="ar-IQ" sz="2000" dirty="0" smtClean="0"/>
              <a:t>6- التشكل تام .</a:t>
            </a:r>
          </a:p>
          <a:p>
            <a:endParaRPr lang="ar-IQ" sz="2000" dirty="0" smtClean="0"/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/>
          <a:lstStyle/>
          <a:p>
            <a:r>
              <a:rPr lang="ar-IQ" sz="2000" dirty="0" smtClean="0"/>
              <a:t>عائلة البعوض :- </a:t>
            </a:r>
            <a:r>
              <a:rPr lang="en-US" sz="2000" dirty="0" smtClean="0"/>
              <a:t>Family :- </a:t>
            </a:r>
            <a:r>
              <a:rPr lang="en-US" sz="2000" dirty="0" err="1" smtClean="0"/>
              <a:t>Culicidae</a:t>
            </a:r>
            <a:r>
              <a:rPr lang="en-US" sz="2000" dirty="0" smtClean="0"/>
              <a:t>                                                                              </a:t>
            </a:r>
            <a:r>
              <a:rPr lang="ar-IQ" sz="2000" dirty="0" smtClean="0"/>
              <a:t>وتضم ثلاث </a:t>
            </a:r>
            <a:r>
              <a:rPr lang="ar-IQ" sz="2000" dirty="0" err="1" smtClean="0"/>
              <a:t>اجناس</a:t>
            </a:r>
            <a:r>
              <a:rPr lang="ar-IQ" sz="2000" dirty="0" smtClean="0"/>
              <a:t> :-</a:t>
            </a:r>
          </a:p>
          <a:p>
            <a:r>
              <a:rPr lang="ar-IQ" sz="2000" dirty="0" smtClean="0"/>
              <a:t>1</a:t>
            </a:r>
            <a:r>
              <a:rPr lang="ar-IQ" sz="2000" dirty="0" smtClean="0">
                <a:solidFill>
                  <a:srgbClr val="00B0F0"/>
                </a:solidFill>
              </a:rPr>
              <a:t>- </a:t>
            </a:r>
            <a:r>
              <a:rPr lang="ar-IQ" sz="2000" dirty="0" err="1" smtClean="0">
                <a:solidFill>
                  <a:srgbClr val="00B0F0"/>
                </a:solidFill>
              </a:rPr>
              <a:t>الانوفليس</a:t>
            </a:r>
            <a:r>
              <a:rPr lang="ar-IQ" sz="2000" dirty="0" smtClean="0">
                <a:solidFill>
                  <a:srgbClr val="00B0F0"/>
                </a:solidFill>
              </a:rPr>
              <a:t> :- </a:t>
            </a:r>
            <a:r>
              <a:rPr lang="en-US" sz="2000" dirty="0" smtClean="0">
                <a:solidFill>
                  <a:srgbClr val="00B0F0"/>
                </a:solidFill>
              </a:rPr>
              <a:t>    G1:- Anopheles                                                                                </a:t>
            </a:r>
            <a:r>
              <a:rPr lang="ar-IQ" sz="2000" dirty="0" smtClean="0"/>
              <a:t>البيض :- يتم وضع البيض بشكل مفرد على سطح الماء وذات طوافات .</a:t>
            </a:r>
          </a:p>
          <a:p>
            <a:r>
              <a:rPr lang="ar-IQ" sz="2000" dirty="0" smtClean="0"/>
              <a:t>اليرقات :- ليس لها </a:t>
            </a:r>
            <a:r>
              <a:rPr lang="ar-IQ" sz="2000" dirty="0" err="1" smtClean="0"/>
              <a:t>ممص</a:t>
            </a:r>
            <a:r>
              <a:rPr lang="ar-IQ" sz="2000" dirty="0" smtClean="0"/>
              <a:t> </a:t>
            </a:r>
            <a:r>
              <a:rPr lang="ar-IQ" sz="2000" dirty="0" err="1" smtClean="0"/>
              <a:t>او</a:t>
            </a:r>
            <a:r>
              <a:rPr lang="ar-IQ" sz="2000" dirty="0" smtClean="0"/>
              <a:t> سيفون مع وجود الشعيرات على حلقات الصدر والبطن وتمتد بصورة متوازية مع سطح الماء .</a:t>
            </a:r>
          </a:p>
          <a:p>
            <a:r>
              <a:rPr lang="ar-IQ" sz="2000" dirty="0" smtClean="0"/>
              <a:t>العذراء :- لها </a:t>
            </a:r>
            <a:r>
              <a:rPr lang="ar-IQ" sz="2000" dirty="0" err="1" smtClean="0"/>
              <a:t>ابواق</a:t>
            </a:r>
            <a:r>
              <a:rPr lang="ar-IQ" sz="2000" dirty="0" smtClean="0"/>
              <a:t> تنفسية قصيرة وعريضة وتحتوي على </a:t>
            </a:r>
            <a:r>
              <a:rPr lang="ar-IQ" sz="2000" dirty="0" err="1" smtClean="0"/>
              <a:t>اشواك</a:t>
            </a:r>
            <a:r>
              <a:rPr lang="ar-IQ" sz="2000" dirty="0" smtClean="0"/>
              <a:t> في الحلقات الثانية والثالثة وحتى السابعة .</a:t>
            </a:r>
          </a:p>
          <a:p>
            <a:r>
              <a:rPr lang="ar-IQ" sz="2000" dirty="0" smtClean="0"/>
              <a:t>البالغات :- الذكور قرن الاستشعار ريشي مضاعف , </a:t>
            </a:r>
            <a:r>
              <a:rPr lang="ar-IQ" sz="2000" dirty="0" err="1" smtClean="0"/>
              <a:t>الاناث</a:t>
            </a:r>
            <a:r>
              <a:rPr lang="ar-IQ" sz="2000" dirty="0" smtClean="0"/>
              <a:t> قرن </a:t>
            </a:r>
            <a:r>
              <a:rPr lang="ar-IQ" sz="2000" dirty="0" err="1" smtClean="0"/>
              <a:t>الاستشعارريشي</a:t>
            </a:r>
            <a:r>
              <a:rPr lang="ar-IQ" sz="2000" dirty="0" smtClean="0"/>
              <a:t> بسيط .</a:t>
            </a:r>
          </a:p>
          <a:p>
            <a:r>
              <a:rPr lang="ar-IQ" sz="2000" dirty="0" smtClean="0"/>
              <a:t>الملامس الفكية :- تكون بطول الخرطوم ومدببة تقريبا في </a:t>
            </a:r>
            <a:r>
              <a:rPr lang="ar-IQ" sz="2000" dirty="0" err="1" smtClean="0"/>
              <a:t>الاناث</a:t>
            </a:r>
            <a:r>
              <a:rPr lang="ar-IQ" sz="2000" dirty="0" smtClean="0"/>
              <a:t> , </a:t>
            </a:r>
            <a:r>
              <a:rPr lang="ar-IQ" sz="2000" dirty="0" err="1" smtClean="0"/>
              <a:t>اما</a:t>
            </a:r>
            <a:r>
              <a:rPr lang="ar-IQ" sz="2000" dirty="0" smtClean="0"/>
              <a:t> في الذكور الملامس الفكية منتفخة بشكل صولجاني .</a:t>
            </a:r>
            <a:endParaRPr lang="ar-IQ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/>
          <a:lstStyle/>
          <a:p>
            <a:r>
              <a:rPr lang="ar-IQ" sz="2000" dirty="0" smtClean="0">
                <a:solidFill>
                  <a:srgbClr val="00B0F0"/>
                </a:solidFill>
              </a:rPr>
              <a:t>2- </a:t>
            </a:r>
            <a:r>
              <a:rPr lang="ar-IQ" sz="2000" dirty="0" err="1" smtClean="0">
                <a:solidFill>
                  <a:srgbClr val="00B0F0"/>
                </a:solidFill>
              </a:rPr>
              <a:t>الكيولكس</a:t>
            </a:r>
            <a:r>
              <a:rPr lang="ar-IQ" sz="2000" dirty="0" smtClean="0">
                <a:solidFill>
                  <a:srgbClr val="00B0F0"/>
                </a:solidFill>
              </a:rPr>
              <a:t> :- </a:t>
            </a:r>
            <a:r>
              <a:rPr lang="en-US" sz="2000" dirty="0" smtClean="0">
                <a:solidFill>
                  <a:srgbClr val="00B0F0"/>
                </a:solidFill>
              </a:rPr>
              <a:t>G2 :- </a:t>
            </a:r>
            <a:r>
              <a:rPr lang="en-US" sz="2000" dirty="0" err="1" smtClean="0">
                <a:solidFill>
                  <a:srgbClr val="00B0F0"/>
                </a:solidFill>
              </a:rPr>
              <a:t>Culex</a:t>
            </a:r>
            <a:r>
              <a:rPr lang="en-US" sz="2000" dirty="0" smtClean="0">
                <a:solidFill>
                  <a:srgbClr val="00B0F0"/>
                </a:solidFill>
              </a:rPr>
              <a:t>                                                                                           </a:t>
            </a:r>
            <a:r>
              <a:rPr lang="en-US" sz="2000" dirty="0" smtClean="0"/>
              <a:t>   </a:t>
            </a:r>
            <a:r>
              <a:rPr lang="ar-IQ" sz="2000" dirty="0" smtClean="0"/>
              <a:t>البيض :- يتم وضع البيض بشكل كتل مقعرة </a:t>
            </a:r>
            <a:r>
              <a:rPr lang="ar-IQ" sz="2000" dirty="0" err="1" smtClean="0"/>
              <a:t>تشبة</a:t>
            </a:r>
            <a:r>
              <a:rPr lang="ar-IQ" sz="2000" dirty="0" smtClean="0"/>
              <a:t> القارب .</a:t>
            </a:r>
          </a:p>
          <a:p>
            <a:r>
              <a:rPr lang="ar-IQ" sz="2000" dirty="0" smtClean="0"/>
              <a:t>اليرقات :- لها </a:t>
            </a:r>
            <a:r>
              <a:rPr lang="ar-IQ" sz="2000" dirty="0" err="1" smtClean="0"/>
              <a:t>ممص</a:t>
            </a:r>
            <a:r>
              <a:rPr lang="ar-IQ" sz="2000" dirty="0" smtClean="0"/>
              <a:t> </a:t>
            </a:r>
            <a:r>
              <a:rPr lang="ar-IQ" sz="2000" dirty="0" err="1" smtClean="0"/>
              <a:t>او</a:t>
            </a:r>
            <a:r>
              <a:rPr lang="ar-IQ" sz="2000" dirty="0" smtClean="0"/>
              <a:t> سيفون ولا تحتوي على شعيرات تمتد بشكل زاوية 45مع سطح الماء .</a:t>
            </a:r>
          </a:p>
          <a:p>
            <a:r>
              <a:rPr lang="ar-IQ" sz="2000" dirty="0" smtClean="0"/>
              <a:t>العذراء :- لها </a:t>
            </a:r>
            <a:r>
              <a:rPr lang="ar-IQ" sz="2000" dirty="0" err="1" smtClean="0"/>
              <a:t>ابواق</a:t>
            </a:r>
            <a:r>
              <a:rPr lang="ar-IQ" sz="2000" dirty="0" smtClean="0"/>
              <a:t> تنفسية طويلة اسطوانية الشكل ولا تحتوي على </a:t>
            </a:r>
            <a:r>
              <a:rPr lang="ar-IQ" sz="2000" dirty="0" err="1" smtClean="0"/>
              <a:t>اشواك</a:t>
            </a:r>
            <a:r>
              <a:rPr lang="ar-IQ" sz="2000" dirty="0" smtClean="0"/>
              <a:t> .</a:t>
            </a:r>
          </a:p>
          <a:p>
            <a:r>
              <a:rPr lang="ar-IQ" sz="2000" dirty="0" smtClean="0"/>
              <a:t>البالغات :- </a:t>
            </a:r>
            <a:r>
              <a:rPr lang="ar-IQ" sz="2000" dirty="0" err="1" smtClean="0"/>
              <a:t>تشبة</a:t>
            </a:r>
            <a:r>
              <a:rPr lang="ar-IQ" sz="2000" dirty="0" smtClean="0"/>
              <a:t> </a:t>
            </a:r>
            <a:r>
              <a:rPr lang="ar-IQ" sz="2000" dirty="0" err="1" smtClean="0"/>
              <a:t>الانوفلس</a:t>
            </a:r>
            <a:r>
              <a:rPr lang="ar-IQ" sz="2000" dirty="0" smtClean="0"/>
              <a:t> .</a:t>
            </a:r>
          </a:p>
          <a:p>
            <a:r>
              <a:rPr lang="ar-IQ" sz="2000" dirty="0" smtClean="0"/>
              <a:t>الملامس الفكية :- في </a:t>
            </a:r>
            <a:r>
              <a:rPr lang="ar-IQ" sz="2000" dirty="0" err="1" smtClean="0"/>
              <a:t>الاناث</a:t>
            </a:r>
            <a:r>
              <a:rPr lang="ar-IQ" sz="2000" dirty="0" smtClean="0"/>
              <a:t> </a:t>
            </a:r>
            <a:r>
              <a:rPr lang="ar-IQ" sz="2000" dirty="0" err="1" smtClean="0"/>
              <a:t>اقصربكثيرمن</a:t>
            </a:r>
            <a:r>
              <a:rPr lang="ar-IQ" sz="2000" dirty="0" smtClean="0"/>
              <a:t> الخرطوم , </a:t>
            </a:r>
            <a:r>
              <a:rPr lang="ar-IQ" sz="2000" dirty="0" err="1" smtClean="0"/>
              <a:t>اما</a:t>
            </a:r>
            <a:r>
              <a:rPr lang="ar-IQ" sz="2000" dirty="0" smtClean="0"/>
              <a:t> في الذكور الملامس الفكية بطول الخرطوم </a:t>
            </a:r>
            <a:r>
              <a:rPr lang="ar-IQ" sz="2000" dirty="0" err="1" smtClean="0"/>
              <a:t>مرفقية</a:t>
            </a:r>
            <a:r>
              <a:rPr lang="ar-IQ" sz="2000" dirty="0" smtClean="0"/>
              <a:t> </a:t>
            </a:r>
            <a:r>
              <a:rPr lang="ar-IQ" sz="2000" dirty="0" err="1" smtClean="0"/>
              <a:t>او</a:t>
            </a:r>
            <a:r>
              <a:rPr lang="ar-IQ" sz="2000" dirty="0" smtClean="0"/>
              <a:t> معقوفة الشكل.</a:t>
            </a:r>
            <a:endParaRPr lang="ar-IQ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/>
          <a:lstStyle/>
          <a:p>
            <a:r>
              <a:rPr lang="ar-IQ" sz="2000" dirty="0" smtClean="0">
                <a:solidFill>
                  <a:srgbClr val="00B0F0"/>
                </a:solidFill>
              </a:rPr>
              <a:t>3- الايدز:- </a:t>
            </a:r>
            <a:r>
              <a:rPr lang="en-US" sz="2000" dirty="0" smtClean="0">
                <a:solidFill>
                  <a:srgbClr val="00B0F0"/>
                </a:solidFill>
              </a:rPr>
              <a:t>G3:- </a:t>
            </a:r>
            <a:r>
              <a:rPr lang="en-US" sz="2000" dirty="0" err="1" smtClean="0">
                <a:solidFill>
                  <a:srgbClr val="00B0F0"/>
                </a:solidFill>
              </a:rPr>
              <a:t>Ades</a:t>
            </a:r>
            <a:r>
              <a:rPr lang="en-US" sz="2000" dirty="0" smtClean="0">
                <a:solidFill>
                  <a:srgbClr val="00B0F0"/>
                </a:solidFill>
              </a:rPr>
              <a:t>                                                                                   </a:t>
            </a:r>
            <a:r>
              <a:rPr lang="en-US" sz="2000" dirty="0" smtClean="0"/>
              <a:t>                </a:t>
            </a:r>
          </a:p>
          <a:p>
            <a:r>
              <a:rPr lang="ar-IQ" sz="2000" dirty="0" smtClean="0"/>
              <a:t>البيض :- يتم وضع البيض بشكل مفرد على سطح الماء وذات طوافات .</a:t>
            </a:r>
          </a:p>
          <a:p>
            <a:r>
              <a:rPr lang="ar-IQ" sz="2000" dirty="0" smtClean="0"/>
              <a:t>اليرقات :- لها </a:t>
            </a:r>
            <a:r>
              <a:rPr lang="ar-IQ" sz="2000" dirty="0" err="1" smtClean="0"/>
              <a:t>ممص</a:t>
            </a:r>
            <a:r>
              <a:rPr lang="ar-IQ" sz="2000" dirty="0" smtClean="0"/>
              <a:t> قصير وبرميلي الشكل </a:t>
            </a:r>
            <a:r>
              <a:rPr lang="ar-IQ" sz="2000" dirty="0" err="1" smtClean="0"/>
              <a:t>تشبة</a:t>
            </a:r>
            <a:r>
              <a:rPr lang="ar-IQ" sz="2000" dirty="0" smtClean="0"/>
              <a:t> </a:t>
            </a:r>
            <a:r>
              <a:rPr lang="ar-IQ" sz="2000" dirty="0" err="1" smtClean="0"/>
              <a:t>الكيولكس</a:t>
            </a:r>
            <a:r>
              <a:rPr lang="ar-IQ" sz="2000" dirty="0" smtClean="0"/>
              <a:t> .</a:t>
            </a:r>
          </a:p>
          <a:p>
            <a:r>
              <a:rPr lang="ar-IQ" sz="2000" dirty="0" smtClean="0"/>
              <a:t>العذراء :- لها </a:t>
            </a:r>
            <a:r>
              <a:rPr lang="ar-IQ" sz="2000" dirty="0" err="1" smtClean="0"/>
              <a:t>ابواق</a:t>
            </a:r>
            <a:r>
              <a:rPr lang="ar-IQ" sz="2000" dirty="0" smtClean="0"/>
              <a:t> تنفسية طويلة اسطوانية الشكل ولا تحتوي على </a:t>
            </a:r>
            <a:r>
              <a:rPr lang="ar-IQ" sz="2000" dirty="0" err="1" smtClean="0"/>
              <a:t>اشواك</a:t>
            </a:r>
            <a:r>
              <a:rPr lang="ar-IQ" sz="2000" dirty="0" smtClean="0"/>
              <a:t> .</a:t>
            </a:r>
          </a:p>
          <a:p>
            <a:r>
              <a:rPr lang="ar-IQ" sz="2000" dirty="0" smtClean="0"/>
              <a:t>البالغات :- </a:t>
            </a:r>
            <a:r>
              <a:rPr lang="ar-IQ" sz="2000" dirty="0" err="1" smtClean="0"/>
              <a:t>تشبة</a:t>
            </a:r>
            <a:r>
              <a:rPr lang="ar-IQ" sz="2000" dirty="0" smtClean="0"/>
              <a:t> </a:t>
            </a:r>
            <a:r>
              <a:rPr lang="ar-IQ" sz="2000" dirty="0" err="1" smtClean="0"/>
              <a:t>الانوفلس</a:t>
            </a:r>
            <a:r>
              <a:rPr lang="ar-IQ" sz="2000" dirty="0" smtClean="0"/>
              <a:t> .</a:t>
            </a:r>
          </a:p>
          <a:p>
            <a:r>
              <a:rPr lang="ar-IQ" sz="2000" dirty="0" smtClean="0"/>
              <a:t>الملامس الفكية :- </a:t>
            </a:r>
            <a:r>
              <a:rPr lang="ar-IQ" sz="2000" dirty="0" err="1" smtClean="0"/>
              <a:t>تشبة</a:t>
            </a:r>
            <a:r>
              <a:rPr lang="ar-IQ" sz="2000" dirty="0" smtClean="0"/>
              <a:t> </a:t>
            </a:r>
            <a:r>
              <a:rPr lang="ar-IQ" sz="2000" dirty="0" err="1" smtClean="0"/>
              <a:t>الكيولكس</a:t>
            </a:r>
            <a:r>
              <a:rPr lang="ar-IQ" sz="2000" dirty="0" smtClean="0"/>
              <a:t> في كلا الجنسين .</a:t>
            </a:r>
          </a:p>
          <a:p>
            <a:endParaRPr lang="ar-IQ" sz="2000" dirty="0" smtClean="0"/>
          </a:p>
          <a:p>
            <a:r>
              <a:rPr lang="ar-IQ" sz="2000" dirty="0" err="1" smtClean="0"/>
              <a:t>الاهمية</a:t>
            </a:r>
            <a:r>
              <a:rPr lang="ar-IQ" sz="2000" dirty="0" smtClean="0"/>
              <a:t> الطبية :-</a:t>
            </a:r>
          </a:p>
          <a:p>
            <a:r>
              <a:rPr lang="ar-IQ" sz="2000" dirty="0" smtClean="0"/>
              <a:t>تنقل بعوضة </a:t>
            </a:r>
            <a:r>
              <a:rPr lang="ar-IQ" sz="2000" dirty="0" err="1" smtClean="0"/>
              <a:t>الانوفيلس</a:t>
            </a:r>
            <a:r>
              <a:rPr lang="ar-IQ" sz="2000" dirty="0" smtClean="0"/>
              <a:t> مرض </a:t>
            </a:r>
            <a:r>
              <a:rPr lang="ar-IQ" sz="2000" dirty="0" err="1" smtClean="0"/>
              <a:t>الملاريا</a:t>
            </a:r>
            <a:r>
              <a:rPr lang="ar-IQ" sz="2000" dirty="0" smtClean="0"/>
              <a:t>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</a:t>
            </a:r>
            <a:r>
              <a:rPr lang="ar-IQ" sz="2000" dirty="0" err="1" smtClean="0"/>
              <a:t>الانسان</a:t>
            </a:r>
            <a:r>
              <a:rPr lang="ar-IQ" sz="2000" dirty="0" smtClean="0"/>
              <a:t> وداء </a:t>
            </a:r>
            <a:r>
              <a:rPr lang="ar-IQ" sz="2000" dirty="0" err="1" smtClean="0"/>
              <a:t>الفلاريا</a:t>
            </a:r>
            <a:r>
              <a:rPr lang="ar-IQ" sz="2000" dirty="0" smtClean="0"/>
              <a:t> حيث ينقل البعوض الديدان المسببة لهذا المرض . </a:t>
            </a:r>
          </a:p>
          <a:p>
            <a:r>
              <a:rPr lang="ar-IQ" sz="2000" dirty="0" err="1" smtClean="0"/>
              <a:t>اما</a:t>
            </a:r>
            <a:r>
              <a:rPr lang="ar-IQ" sz="2000" dirty="0" smtClean="0"/>
              <a:t> جنس الايدز ينقل مرض الحمى الصفراء والتهاب الدماغ وهناك </a:t>
            </a:r>
            <a:r>
              <a:rPr lang="ar-IQ" sz="2000" dirty="0" err="1" smtClean="0"/>
              <a:t>انواع</a:t>
            </a:r>
            <a:r>
              <a:rPr lang="ar-IQ" sz="2000" dirty="0" smtClean="0"/>
              <a:t> من البعوض لا تنقل </a:t>
            </a:r>
            <a:r>
              <a:rPr lang="ar-IQ" sz="2000" dirty="0" err="1" smtClean="0"/>
              <a:t>الامراض</a:t>
            </a:r>
            <a:r>
              <a:rPr lang="ar-IQ" sz="2000" dirty="0" smtClean="0"/>
              <a:t> لكنها تسبب </a:t>
            </a:r>
            <a:r>
              <a:rPr lang="ar-IQ" sz="2000" dirty="0" err="1" smtClean="0"/>
              <a:t>الاعاج</a:t>
            </a:r>
            <a:r>
              <a:rPr lang="ar-IQ" sz="2000" dirty="0" smtClean="0"/>
              <a:t>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</a:t>
            </a:r>
            <a:r>
              <a:rPr lang="ar-IQ" sz="2000" dirty="0" err="1" smtClean="0"/>
              <a:t>الانسان</a:t>
            </a:r>
            <a:r>
              <a:rPr lang="ar-IQ" sz="2000" dirty="0" smtClean="0"/>
              <a:t> .</a:t>
            </a:r>
            <a:endParaRPr lang="ar-IQ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دورة حياة البعوض اا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000108"/>
            <a:ext cx="3752850" cy="4391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الفرق بين ذكر وانثى البعوض ا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785794"/>
            <a:ext cx="315519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412</Words>
  <Application>Microsoft Office PowerPoint</Application>
  <PresentationFormat>عرض على الشاشة (3:4)‏</PresentationFormat>
  <Paragraphs>35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د/محمود</dc:creator>
  <cp:lastModifiedBy>msn</cp:lastModifiedBy>
  <cp:revision>223</cp:revision>
  <dcterms:created xsi:type="dcterms:W3CDTF">2010-10-04T05:10:06Z</dcterms:created>
  <dcterms:modified xsi:type="dcterms:W3CDTF">2023-03-29T06:38:45Z</dcterms:modified>
</cp:coreProperties>
</file>